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8.jpg" ContentType="image/png"/>
  <Override PartName="/ppt/media/image9.jpg" ContentType="image/png"/>
  <Override PartName="/ppt/media/image10.jpg" ContentType="image/png"/>
  <Override PartName="/ppt/media/image11.jpg" ContentType="image/pn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26.jpg" ContentType="image/png"/>
  <Override PartName="/ppt/media/image27.jpg" ContentType="image/p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  <p:sldMasterId id="2147483662" r:id="rId2"/>
  </p:sldMasterIdLst>
  <p:notesMasterIdLst>
    <p:notesMasterId r:id="rId14"/>
  </p:notesMasterIdLst>
  <p:sldIdLst>
    <p:sldId id="288" r:id="rId3"/>
    <p:sldId id="256" r:id="rId4"/>
    <p:sldId id="258" r:id="rId5"/>
    <p:sldId id="257" r:id="rId6"/>
    <p:sldId id="263" r:id="rId7"/>
    <p:sldId id="301" r:id="rId8"/>
    <p:sldId id="302" r:id="rId9"/>
    <p:sldId id="271" r:id="rId10"/>
    <p:sldId id="261" r:id="rId11"/>
    <p:sldId id="265" r:id="rId12"/>
    <p:sldId id="260" r:id="rId13"/>
  </p:sldIdLst>
  <p:sldSz cx="9144000" cy="5143500" type="screen16x9"/>
  <p:notesSz cx="6858000" cy="9144000"/>
  <p:embeddedFontLst>
    <p:embeddedFont>
      <p:font typeface="Quicksand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CDB943-2E09-46A8-92E3-5CD796B504B2}">
  <a:tblStyle styleId="{9DCDB943-2E09-46A8-92E3-5CD796B504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0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C39AF-100E-41B4-8891-F4F810BEFB7D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0B36572-827B-452E-A0C6-D5CFFC2D3FEB}">
      <dgm:prSet custT="1"/>
      <dgm:spPr/>
      <dgm:t>
        <a:bodyPr/>
        <a:lstStyle/>
        <a:p>
          <a:pPr rtl="0"/>
          <a:r>
            <a:rPr lang="ru-RU" sz="1200" b="0" i="0" dirty="0"/>
            <a:t>Генераторы высокочастотного немодулированного сигнала</a:t>
          </a:r>
          <a:endParaRPr lang="ru-RU" sz="1200" dirty="0"/>
        </a:p>
      </dgm:t>
    </dgm:pt>
    <dgm:pt modelId="{72BD5334-C36B-47D2-854B-4B12D2063893}" type="parTrans" cxnId="{306F486B-AB44-4CA2-96CB-61131AE7A143}">
      <dgm:prSet/>
      <dgm:spPr/>
      <dgm:t>
        <a:bodyPr/>
        <a:lstStyle/>
        <a:p>
          <a:endParaRPr lang="ru-RU"/>
        </a:p>
      </dgm:t>
    </dgm:pt>
    <dgm:pt modelId="{C46010BA-EFE2-4F64-BAE3-1B90C516382D}" type="sibTrans" cxnId="{306F486B-AB44-4CA2-96CB-61131AE7A143}">
      <dgm:prSet/>
      <dgm:spPr/>
      <dgm:t>
        <a:bodyPr/>
        <a:lstStyle/>
        <a:p>
          <a:endParaRPr lang="ru-RU"/>
        </a:p>
      </dgm:t>
    </dgm:pt>
    <dgm:pt modelId="{AE45C183-8B2D-426C-AD41-2EEDD007A049}">
      <dgm:prSet custT="1"/>
      <dgm:spPr/>
      <dgm:t>
        <a:bodyPr/>
        <a:lstStyle/>
        <a:p>
          <a:pPr rtl="0"/>
          <a:r>
            <a:rPr lang="ru-RU" sz="1200" b="0" i="0" dirty="0"/>
            <a:t>Приемопередающая аппаратура различного назначения</a:t>
          </a:r>
          <a:endParaRPr lang="ru-RU" sz="1200" dirty="0"/>
        </a:p>
      </dgm:t>
    </dgm:pt>
    <dgm:pt modelId="{95DE7F9F-785C-4775-B1AD-6E6121D8F287}" type="parTrans" cxnId="{3879F2AE-9347-45CC-A799-7772ED9F2DA4}">
      <dgm:prSet/>
      <dgm:spPr/>
      <dgm:t>
        <a:bodyPr/>
        <a:lstStyle/>
        <a:p>
          <a:endParaRPr lang="ru-RU"/>
        </a:p>
      </dgm:t>
    </dgm:pt>
    <dgm:pt modelId="{694507FD-6229-4024-AA4F-F51FB3E79B96}" type="sibTrans" cxnId="{3879F2AE-9347-45CC-A799-7772ED9F2DA4}">
      <dgm:prSet/>
      <dgm:spPr/>
      <dgm:t>
        <a:bodyPr/>
        <a:lstStyle/>
        <a:p>
          <a:endParaRPr lang="ru-RU"/>
        </a:p>
      </dgm:t>
    </dgm:pt>
    <dgm:pt modelId="{17026CB2-A19C-4795-97E1-7E16A99DD95F}">
      <dgm:prSet custT="1"/>
      <dgm:spPr/>
      <dgm:t>
        <a:bodyPr/>
        <a:lstStyle/>
        <a:p>
          <a:pPr rtl="0"/>
          <a:r>
            <a:rPr lang="ru-RU" sz="1200" b="0" i="0" dirty="0"/>
            <a:t>Малошумящие спутниковые приемники в диапазоне частот 1.7-50+ ГГц</a:t>
          </a:r>
          <a:endParaRPr lang="ru-RU" sz="1200" dirty="0"/>
        </a:p>
      </dgm:t>
    </dgm:pt>
    <dgm:pt modelId="{328ED151-D8F8-4F6A-AD7C-BF154160420D}" type="parTrans" cxnId="{317F601A-291D-4F4B-90F5-F7387EF4C950}">
      <dgm:prSet/>
      <dgm:spPr/>
      <dgm:t>
        <a:bodyPr/>
        <a:lstStyle/>
        <a:p>
          <a:endParaRPr lang="ru-RU"/>
        </a:p>
      </dgm:t>
    </dgm:pt>
    <dgm:pt modelId="{5C0248D2-15F1-4B41-9E8D-C17632A5F672}" type="sibTrans" cxnId="{317F601A-291D-4F4B-90F5-F7387EF4C950}">
      <dgm:prSet/>
      <dgm:spPr/>
      <dgm:t>
        <a:bodyPr/>
        <a:lstStyle/>
        <a:p>
          <a:endParaRPr lang="ru-RU"/>
        </a:p>
      </dgm:t>
    </dgm:pt>
    <dgm:pt modelId="{ABE2325D-A81F-42EC-9CFE-F5C730FC1F35}">
      <dgm:prSet custT="1"/>
      <dgm:spPr/>
      <dgm:t>
        <a:bodyPr/>
        <a:lstStyle/>
        <a:p>
          <a:pPr rtl="0"/>
          <a:r>
            <a:rPr lang="ru-RU" sz="1200" b="0" i="0" dirty="0"/>
            <a:t>Элементы волноводного тракта и волноводных фильтров</a:t>
          </a:r>
          <a:endParaRPr lang="ru-RU" sz="1200" dirty="0"/>
        </a:p>
      </dgm:t>
    </dgm:pt>
    <dgm:pt modelId="{E62B9382-FD6C-44D5-BC56-3CAE76B0FEF4}" type="parTrans" cxnId="{EDEAB90F-F860-411E-BBE8-F9C5669BC858}">
      <dgm:prSet/>
      <dgm:spPr/>
      <dgm:t>
        <a:bodyPr/>
        <a:lstStyle/>
        <a:p>
          <a:endParaRPr lang="ru-RU"/>
        </a:p>
      </dgm:t>
    </dgm:pt>
    <dgm:pt modelId="{50AF8351-7FA2-4E63-BFE2-3C5D861B13D6}" type="sibTrans" cxnId="{EDEAB90F-F860-411E-BBE8-F9C5669BC858}">
      <dgm:prSet/>
      <dgm:spPr/>
      <dgm:t>
        <a:bodyPr/>
        <a:lstStyle/>
        <a:p>
          <a:endParaRPr lang="ru-RU"/>
        </a:p>
      </dgm:t>
    </dgm:pt>
    <dgm:pt modelId="{3C3C61D3-6291-46BB-BC68-C652766839FB}" type="pres">
      <dgm:prSet presAssocID="{F5EC39AF-100E-41B4-8891-F4F810BEFB7D}" presName="linearFlow" presStyleCnt="0">
        <dgm:presLayoutVars>
          <dgm:dir/>
          <dgm:resizeHandles val="exact"/>
        </dgm:presLayoutVars>
      </dgm:prSet>
      <dgm:spPr/>
    </dgm:pt>
    <dgm:pt modelId="{77E62F9A-290B-48E2-BA94-EF13784B9212}" type="pres">
      <dgm:prSet presAssocID="{E0B36572-827B-452E-A0C6-D5CFFC2D3FEB}" presName="composite" presStyleCnt="0"/>
      <dgm:spPr/>
    </dgm:pt>
    <dgm:pt modelId="{AB9EC111-B939-433F-BA31-B0D2861BE222}" type="pres">
      <dgm:prSet presAssocID="{E0B36572-827B-452E-A0C6-D5CFFC2D3FEB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CB997A8-EE85-4B6C-8D55-CC4C9A6D6412}" type="pres">
      <dgm:prSet presAssocID="{E0B36572-827B-452E-A0C6-D5CFFC2D3FEB}" presName="txShp" presStyleLbl="node1" presStyleIdx="0" presStyleCnt="4">
        <dgm:presLayoutVars>
          <dgm:bulletEnabled val="1"/>
        </dgm:presLayoutVars>
      </dgm:prSet>
      <dgm:spPr/>
    </dgm:pt>
    <dgm:pt modelId="{F53CDDA3-C2D4-482F-82B7-640DCB25E64B}" type="pres">
      <dgm:prSet presAssocID="{C46010BA-EFE2-4F64-BAE3-1B90C516382D}" presName="spacing" presStyleCnt="0"/>
      <dgm:spPr/>
    </dgm:pt>
    <dgm:pt modelId="{EFB3A2E2-0331-4D28-9A87-7785BFEBFD1B}" type="pres">
      <dgm:prSet presAssocID="{AE45C183-8B2D-426C-AD41-2EEDD007A049}" presName="composite" presStyleCnt="0"/>
      <dgm:spPr/>
    </dgm:pt>
    <dgm:pt modelId="{5601CDA5-01C0-4286-A3D5-92A099CCE846}" type="pres">
      <dgm:prSet presAssocID="{AE45C183-8B2D-426C-AD41-2EEDD007A049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634CBCB-8782-43B0-9CCE-842C5C93F9B4}" type="pres">
      <dgm:prSet presAssocID="{AE45C183-8B2D-426C-AD41-2EEDD007A049}" presName="txShp" presStyleLbl="node1" presStyleIdx="1" presStyleCnt="4">
        <dgm:presLayoutVars>
          <dgm:bulletEnabled val="1"/>
        </dgm:presLayoutVars>
      </dgm:prSet>
      <dgm:spPr/>
    </dgm:pt>
    <dgm:pt modelId="{569F39D6-95EC-4F0F-ACC3-272ABEB35E25}" type="pres">
      <dgm:prSet presAssocID="{694507FD-6229-4024-AA4F-F51FB3E79B96}" presName="spacing" presStyleCnt="0"/>
      <dgm:spPr/>
    </dgm:pt>
    <dgm:pt modelId="{873826EA-8D57-4620-BF59-182B3180A29A}" type="pres">
      <dgm:prSet presAssocID="{17026CB2-A19C-4795-97E1-7E16A99DD95F}" presName="composite" presStyleCnt="0"/>
      <dgm:spPr/>
    </dgm:pt>
    <dgm:pt modelId="{33E1FA58-4307-4F1B-B565-E9C2373AE8C8}" type="pres">
      <dgm:prSet presAssocID="{17026CB2-A19C-4795-97E1-7E16A99DD95F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3632EDE-AC40-4039-9F2D-0D969E1342F0}" type="pres">
      <dgm:prSet presAssocID="{17026CB2-A19C-4795-97E1-7E16A99DD95F}" presName="txShp" presStyleLbl="node1" presStyleIdx="2" presStyleCnt="4">
        <dgm:presLayoutVars>
          <dgm:bulletEnabled val="1"/>
        </dgm:presLayoutVars>
      </dgm:prSet>
      <dgm:spPr/>
    </dgm:pt>
    <dgm:pt modelId="{316668C6-9DD3-4ADC-92C4-866F2111648A}" type="pres">
      <dgm:prSet presAssocID="{5C0248D2-15F1-4B41-9E8D-C17632A5F672}" presName="spacing" presStyleCnt="0"/>
      <dgm:spPr/>
    </dgm:pt>
    <dgm:pt modelId="{BA25E27B-F59E-4104-B129-93DFE9F48618}" type="pres">
      <dgm:prSet presAssocID="{ABE2325D-A81F-42EC-9CFE-F5C730FC1F35}" presName="composite" presStyleCnt="0"/>
      <dgm:spPr/>
    </dgm:pt>
    <dgm:pt modelId="{14F0D464-809A-4975-8FF7-9ABFC7CF8135}" type="pres">
      <dgm:prSet presAssocID="{ABE2325D-A81F-42EC-9CFE-F5C730FC1F35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109FF35C-784C-406A-85F7-B802A6E793E5}" type="pres">
      <dgm:prSet presAssocID="{ABE2325D-A81F-42EC-9CFE-F5C730FC1F35}" presName="txShp" presStyleLbl="node1" presStyleIdx="3" presStyleCnt="4">
        <dgm:presLayoutVars>
          <dgm:bulletEnabled val="1"/>
        </dgm:presLayoutVars>
      </dgm:prSet>
      <dgm:spPr/>
    </dgm:pt>
  </dgm:ptLst>
  <dgm:cxnLst>
    <dgm:cxn modelId="{EDEAB90F-F860-411E-BBE8-F9C5669BC858}" srcId="{F5EC39AF-100E-41B4-8891-F4F810BEFB7D}" destId="{ABE2325D-A81F-42EC-9CFE-F5C730FC1F35}" srcOrd="3" destOrd="0" parTransId="{E62B9382-FD6C-44D5-BC56-3CAE76B0FEF4}" sibTransId="{50AF8351-7FA2-4E63-BFE2-3C5D861B13D6}"/>
    <dgm:cxn modelId="{317F601A-291D-4F4B-90F5-F7387EF4C950}" srcId="{F5EC39AF-100E-41B4-8891-F4F810BEFB7D}" destId="{17026CB2-A19C-4795-97E1-7E16A99DD95F}" srcOrd="2" destOrd="0" parTransId="{328ED151-D8F8-4F6A-AD7C-BF154160420D}" sibTransId="{5C0248D2-15F1-4B41-9E8D-C17632A5F672}"/>
    <dgm:cxn modelId="{B0F61126-5A0A-4D27-A878-298342311BC9}" type="presOf" srcId="{F5EC39AF-100E-41B4-8891-F4F810BEFB7D}" destId="{3C3C61D3-6291-46BB-BC68-C652766839FB}" srcOrd="0" destOrd="0" presId="urn:microsoft.com/office/officeart/2005/8/layout/vList3"/>
    <dgm:cxn modelId="{21D4693B-8515-4ACB-96F9-904A0A166E50}" type="presOf" srcId="{ABE2325D-A81F-42EC-9CFE-F5C730FC1F35}" destId="{109FF35C-784C-406A-85F7-B802A6E793E5}" srcOrd="0" destOrd="0" presId="urn:microsoft.com/office/officeart/2005/8/layout/vList3"/>
    <dgm:cxn modelId="{A8B13246-3F2B-4FCC-982A-AFF08BE4F30F}" type="presOf" srcId="{AE45C183-8B2D-426C-AD41-2EEDD007A049}" destId="{5634CBCB-8782-43B0-9CCE-842C5C93F9B4}" srcOrd="0" destOrd="0" presId="urn:microsoft.com/office/officeart/2005/8/layout/vList3"/>
    <dgm:cxn modelId="{306F486B-AB44-4CA2-96CB-61131AE7A143}" srcId="{F5EC39AF-100E-41B4-8891-F4F810BEFB7D}" destId="{E0B36572-827B-452E-A0C6-D5CFFC2D3FEB}" srcOrd="0" destOrd="0" parTransId="{72BD5334-C36B-47D2-854B-4B12D2063893}" sibTransId="{C46010BA-EFE2-4F64-BAE3-1B90C516382D}"/>
    <dgm:cxn modelId="{3879F2AE-9347-45CC-A799-7772ED9F2DA4}" srcId="{F5EC39AF-100E-41B4-8891-F4F810BEFB7D}" destId="{AE45C183-8B2D-426C-AD41-2EEDD007A049}" srcOrd="1" destOrd="0" parTransId="{95DE7F9F-785C-4775-B1AD-6E6121D8F287}" sibTransId="{694507FD-6229-4024-AA4F-F51FB3E79B96}"/>
    <dgm:cxn modelId="{6D0913B9-A08D-4AD2-B950-03962732E76E}" type="presOf" srcId="{E0B36572-827B-452E-A0C6-D5CFFC2D3FEB}" destId="{3CB997A8-EE85-4B6C-8D55-CC4C9A6D6412}" srcOrd="0" destOrd="0" presId="urn:microsoft.com/office/officeart/2005/8/layout/vList3"/>
    <dgm:cxn modelId="{17E24FFC-DF22-41CE-AD95-8ADE53203684}" type="presOf" srcId="{17026CB2-A19C-4795-97E1-7E16A99DD95F}" destId="{83632EDE-AC40-4039-9F2D-0D969E1342F0}" srcOrd="0" destOrd="0" presId="urn:microsoft.com/office/officeart/2005/8/layout/vList3"/>
    <dgm:cxn modelId="{F7E15FFE-D01C-442D-99DD-7DF000971506}" type="presParOf" srcId="{3C3C61D3-6291-46BB-BC68-C652766839FB}" destId="{77E62F9A-290B-48E2-BA94-EF13784B9212}" srcOrd="0" destOrd="0" presId="urn:microsoft.com/office/officeart/2005/8/layout/vList3"/>
    <dgm:cxn modelId="{F39FF756-7BAF-4489-BBB8-9F5F8F6C8F61}" type="presParOf" srcId="{77E62F9A-290B-48E2-BA94-EF13784B9212}" destId="{AB9EC111-B939-433F-BA31-B0D2861BE222}" srcOrd="0" destOrd="0" presId="urn:microsoft.com/office/officeart/2005/8/layout/vList3"/>
    <dgm:cxn modelId="{7585B236-D9D3-4E81-8969-B49D4F5FEAAC}" type="presParOf" srcId="{77E62F9A-290B-48E2-BA94-EF13784B9212}" destId="{3CB997A8-EE85-4B6C-8D55-CC4C9A6D6412}" srcOrd="1" destOrd="0" presId="urn:microsoft.com/office/officeart/2005/8/layout/vList3"/>
    <dgm:cxn modelId="{C8475F45-EED7-42ED-8C49-6913C99E7331}" type="presParOf" srcId="{3C3C61D3-6291-46BB-BC68-C652766839FB}" destId="{F53CDDA3-C2D4-482F-82B7-640DCB25E64B}" srcOrd="1" destOrd="0" presId="urn:microsoft.com/office/officeart/2005/8/layout/vList3"/>
    <dgm:cxn modelId="{0DFEEB91-133B-4294-9C82-B7EACE9334C5}" type="presParOf" srcId="{3C3C61D3-6291-46BB-BC68-C652766839FB}" destId="{EFB3A2E2-0331-4D28-9A87-7785BFEBFD1B}" srcOrd="2" destOrd="0" presId="urn:microsoft.com/office/officeart/2005/8/layout/vList3"/>
    <dgm:cxn modelId="{B4CA79A3-0648-4862-8AEF-DBF2AA9516C9}" type="presParOf" srcId="{EFB3A2E2-0331-4D28-9A87-7785BFEBFD1B}" destId="{5601CDA5-01C0-4286-A3D5-92A099CCE846}" srcOrd="0" destOrd="0" presId="urn:microsoft.com/office/officeart/2005/8/layout/vList3"/>
    <dgm:cxn modelId="{399A4A1E-674F-44F1-8E30-B40BE155609A}" type="presParOf" srcId="{EFB3A2E2-0331-4D28-9A87-7785BFEBFD1B}" destId="{5634CBCB-8782-43B0-9CCE-842C5C93F9B4}" srcOrd="1" destOrd="0" presId="urn:microsoft.com/office/officeart/2005/8/layout/vList3"/>
    <dgm:cxn modelId="{971A7BAF-308F-4256-AE24-A6054A9FF0B3}" type="presParOf" srcId="{3C3C61D3-6291-46BB-BC68-C652766839FB}" destId="{569F39D6-95EC-4F0F-ACC3-272ABEB35E25}" srcOrd="3" destOrd="0" presId="urn:microsoft.com/office/officeart/2005/8/layout/vList3"/>
    <dgm:cxn modelId="{1220E6B0-AEE5-45D7-A9F4-96A4BC8475D1}" type="presParOf" srcId="{3C3C61D3-6291-46BB-BC68-C652766839FB}" destId="{873826EA-8D57-4620-BF59-182B3180A29A}" srcOrd="4" destOrd="0" presId="urn:microsoft.com/office/officeart/2005/8/layout/vList3"/>
    <dgm:cxn modelId="{E0004F7E-D5AA-4B6C-8C1F-BD5266157149}" type="presParOf" srcId="{873826EA-8D57-4620-BF59-182B3180A29A}" destId="{33E1FA58-4307-4F1B-B565-E9C2373AE8C8}" srcOrd="0" destOrd="0" presId="urn:microsoft.com/office/officeart/2005/8/layout/vList3"/>
    <dgm:cxn modelId="{99976014-051E-4B6E-BB24-4D20C7444269}" type="presParOf" srcId="{873826EA-8D57-4620-BF59-182B3180A29A}" destId="{83632EDE-AC40-4039-9F2D-0D969E1342F0}" srcOrd="1" destOrd="0" presId="urn:microsoft.com/office/officeart/2005/8/layout/vList3"/>
    <dgm:cxn modelId="{EDFA2715-484E-42E4-927B-9F64B3E4CEA8}" type="presParOf" srcId="{3C3C61D3-6291-46BB-BC68-C652766839FB}" destId="{316668C6-9DD3-4ADC-92C4-866F2111648A}" srcOrd="5" destOrd="0" presId="urn:microsoft.com/office/officeart/2005/8/layout/vList3"/>
    <dgm:cxn modelId="{DFC68B55-4493-4787-ADA3-C11791B7DD61}" type="presParOf" srcId="{3C3C61D3-6291-46BB-BC68-C652766839FB}" destId="{BA25E27B-F59E-4104-B129-93DFE9F48618}" srcOrd="6" destOrd="0" presId="urn:microsoft.com/office/officeart/2005/8/layout/vList3"/>
    <dgm:cxn modelId="{0F57B9A9-0357-4B95-8367-5DCB394DA79E}" type="presParOf" srcId="{BA25E27B-F59E-4104-B129-93DFE9F48618}" destId="{14F0D464-809A-4975-8FF7-9ABFC7CF8135}" srcOrd="0" destOrd="0" presId="urn:microsoft.com/office/officeart/2005/8/layout/vList3"/>
    <dgm:cxn modelId="{839EAC74-9B78-4F11-9770-E16303BFBE81}" type="presParOf" srcId="{BA25E27B-F59E-4104-B129-93DFE9F48618}" destId="{109FF35C-784C-406A-85F7-B802A6E793E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9F9170-F2C9-49B7-8202-E1C59E0693F4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66035F8-3ADE-4944-98B8-37C06A892225}">
      <dgm:prSet/>
      <dgm:spPr/>
      <dgm:t>
        <a:bodyPr/>
        <a:lstStyle/>
        <a:p>
          <a:pPr rtl="0"/>
          <a:r>
            <a:rPr lang="ru-RU" b="0" i="0" dirty="0"/>
            <a:t>Изделия «ПАРС»</a:t>
          </a:r>
          <a:endParaRPr lang="ru-RU" dirty="0"/>
        </a:p>
      </dgm:t>
    </dgm:pt>
    <dgm:pt modelId="{792C5AA9-8E79-4B42-8E54-A9DCC55F2A04}" type="parTrans" cxnId="{D894435C-65FE-4700-86B2-5FEEC5CB886D}">
      <dgm:prSet/>
      <dgm:spPr/>
      <dgm:t>
        <a:bodyPr/>
        <a:lstStyle/>
        <a:p>
          <a:endParaRPr lang="ru-RU"/>
        </a:p>
      </dgm:t>
    </dgm:pt>
    <dgm:pt modelId="{C2CE7BE2-875C-4C84-9D04-0C7642BF079B}" type="sibTrans" cxnId="{D894435C-65FE-4700-86B2-5FEEC5CB886D}">
      <dgm:prSet/>
      <dgm:spPr/>
      <dgm:t>
        <a:bodyPr/>
        <a:lstStyle/>
        <a:p>
          <a:endParaRPr lang="ru-RU"/>
        </a:p>
      </dgm:t>
    </dgm:pt>
    <dgm:pt modelId="{D5481ACF-37A8-4339-AD05-3353C5E5FF95}">
      <dgm:prSet/>
      <dgm:spPr/>
      <dgm:t>
        <a:bodyPr/>
        <a:lstStyle/>
        <a:p>
          <a:pPr rtl="0"/>
          <a:r>
            <a:rPr lang="ru-RU" b="0" i="0"/>
            <a:t>Антенные модули «Сектор»</a:t>
          </a:r>
          <a:endParaRPr lang="ru-RU"/>
        </a:p>
      </dgm:t>
    </dgm:pt>
    <dgm:pt modelId="{4153A0BE-1901-4BF9-9DF1-601AB5085880}" type="parTrans" cxnId="{2D8914FD-0F33-42DC-A953-5DF44BBF8511}">
      <dgm:prSet/>
      <dgm:spPr/>
      <dgm:t>
        <a:bodyPr/>
        <a:lstStyle/>
        <a:p>
          <a:endParaRPr lang="ru-RU"/>
        </a:p>
      </dgm:t>
    </dgm:pt>
    <dgm:pt modelId="{50386478-81F5-455E-A9CC-8CEC35117C2E}" type="sibTrans" cxnId="{2D8914FD-0F33-42DC-A953-5DF44BBF8511}">
      <dgm:prSet/>
      <dgm:spPr/>
      <dgm:t>
        <a:bodyPr/>
        <a:lstStyle/>
        <a:p>
          <a:endParaRPr lang="ru-RU"/>
        </a:p>
      </dgm:t>
    </dgm:pt>
    <dgm:pt modelId="{F56C6910-4E40-4121-93A8-83DF972EE43F}" type="pres">
      <dgm:prSet presAssocID="{419F9170-F2C9-49B7-8202-E1C59E0693F4}" presName="linearFlow" presStyleCnt="0">
        <dgm:presLayoutVars>
          <dgm:dir/>
          <dgm:resizeHandles val="exact"/>
        </dgm:presLayoutVars>
      </dgm:prSet>
      <dgm:spPr/>
    </dgm:pt>
    <dgm:pt modelId="{966681EC-8720-476F-A1FB-91709EF149AD}" type="pres">
      <dgm:prSet presAssocID="{D66035F8-3ADE-4944-98B8-37C06A892225}" presName="composite" presStyleCnt="0"/>
      <dgm:spPr/>
    </dgm:pt>
    <dgm:pt modelId="{0756C5F4-E7D1-477A-9D6D-64542A87289D}" type="pres">
      <dgm:prSet presAssocID="{D66035F8-3ADE-4944-98B8-37C06A892225}" presName="imgShp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374D1950-3C8E-4063-A60D-4414DFED7564}" type="pres">
      <dgm:prSet presAssocID="{D66035F8-3ADE-4944-98B8-37C06A892225}" presName="txShp" presStyleLbl="node1" presStyleIdx="0" presStyleCnt="2">
        <dgm:presLayoutVars>
          <dgm:bulletEnabled val="1"/>
        </dgm:presLayoutVars>
      </dgm:prSet>
      <dgm:spPr/>
    </dgm:pt>
    <dgm:pt modelId="{D482B8D4-072B-43EC-97CD-47D0B3AE233B}" type="pres">
      <dgm:prSet presAssocID="{C2CE7BE2-875C-4C84-9D04-0C7642BF079B}" presName="spacing" presStyleCnt="0"/>
      <dgm:spPr/>
    </dgm:pt>
    <dgm:pt modelId="{8C725CC7-C2A2-4134-A8AB-793BE8921BF9}" type="pres">
      <dgm:prSet presAssocID="{D5481ACF-37A8-4339-AD05-3353C5E5FF95}" presName="composite" presStyleCnt="0"/>
      <dgm:spPr/>
    </dgm:pt>
    <dgm:pt modelId="{99082546-887D-4C7C-B8C4-ADFE002EF04C}" type="pres">
      <dgm:prSet presAssocID="{D5481ACF-37A8-4339-AD05-3353C5E5FF95}" presName="imgShp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AA0F49A-0C71-44E0-AED9-A5DE25DF8F47}" type="pres">
      <dgm:prSet presAssocID="{D5481ACF-37A8-4339-AD05-3353C5E5FF95}" presName="txShp" presStyleLbl="node1" presStyleIdx="1" presStyleCnt="2">
        <dgm:presLayoutVars>
          <dgm:bulletEnabled val="1"/>
        </dgm:presLayoutVars>
      </dgm:prSet>
      <dgm:spPr/>
    </dgm:pt>
  </dgm:ptLst>
  <dgm:cxnLst>
    <dgm:cxn modelId="{D8DE0A5C-5244-4B5E-BA4C-B9BA0F7B12F5}" type="presOf" srcId="{D5481ACF-37A8-4339-AD05-3353C5E5FF95}" destId="{AAA0F49A-0C71-44E0-AED9-A5DE25DF8F47}" srcOrd="0" destOrd="0" presId="urn:microsoft.com/office/officeart/2005/8/layout/vList3"/>
    <dgm:cxn modelId="{D894435C-65FE-4700-86B2-5FEEC5CB886D}" srcId="{419F9170-F2C9-49B7-8202-E1C59E0693F4}" destId="{D66035F8-3ADE-4944-98B8-37C06A892225}" srcOrd="0" destOrd="0" parTransId="{792C5AA9-8E79-4B42-8E54-A9DCC55F2A04}" sibTransId="{C2CE7BE2-875C-4C84-9D04-0C7642BF079B}"/>
    <dgm:cxn modelId="{D6AFDF57-8DA7-46DE-9A85-DFBDC5535C70}" type="presOf" srcId="{419F9170-F2C9-49B7-8202-E1C59E0693F4}" destId="{F56C6910-4E40-4121-93A8-83DF972EE43F}" srcOrd="0" destOrd="0" presId="urn:microsoft.com/office/officeart/2005/8/layout/vList3"/>
    <dgm:cxn modelId="{78CCDFD1-28D3-403A-9ECE-8E6EA476D1FE}" type="presOf" srcId="{D66035F8-3ADE-4944-98B8-37C06A892225}" destId="{374D1950-3C8E-4063-A60D-4414DFED7564}" srcOrd="0" destOrd="0" presId="urn:microsoft.com/office/officeart/2005/8/layout/vList3"/>
    <dgm:cxn modelId="{2D8914FD-0F33-42DC-A953-5DF44BBF8511}" srcId="{419F9170-F2C9-49B7-8202-E1C59E0693F4}" destId="{D5481ACF-37A8-4339-AD05-3353C5E5FF95}" srcOrd="1" destOrd="0" parTransId="{4153A0BE-1901-4BF9-9DF1-601AB5085880}" sibTransId="{50386478-81F5-455E-A9CC-8CEC35117C2E}"/>
    <dgm:cxn modelId="{4B24FE71-61AB-46B1-BC6E-4C2CD0019D33}" type="presParOf" srcId="{F56C6910-4E40-4121-93A8-83DF972EE43F}" destId="{966681EC-8720-476F-A1FB-91709EF149AD}" srcOrd="0" destOrd="0" presId="urn:microsoft.com/office/officeart/2005/8/layout/vList3"/>
    <dgm:cxn modelId="{B8A55595-C8D5-4519-9152-980CCDA37BD9}" type="presParOf" srcId="{966681EC-8720-476F-A1FB-91709EF149AD}" destId="{0756C5F4-E7D1-477A-9D6D-64542A87289D}" srcOrd="0" destOrd="0" presId="urn:microsoft.com/office/officeart/2005/8/layout/vList3"/>
    <dgm:cxn modelId="{A0B65283-8AA8-44F1-BD69-4F48110BE35A}" type="presParOf" srcId="{966681EC-8720-476F-A1FB-91709EF149AD}" destId="{374D1950-3C8E-4063-A60D-4414DFED7564}" srcOrd="1" destOrd="0" presId="urn:microsoft.com/office/officeart/2005/8/layout/vList3"/>
    <dgm:cxn modelId="{905C3040-BD29-4D46-89C4-41ECC9904E33}" type="presParOf" srcId="{F56C6910-4E40-4121-93A8-83DF972EE43F}" destId="{D482B8D4-072B-43EC-97CD-47D0B3AE233B}" srcOrd="1" destOrd="0" presId="urn:microsoft.com/office/officeart/2005/8/layout/vList3"/>
    <dgm:cxn modelId="{5166737D-A32C-42BA-81E3-BA3604F39D50}" type="presParOf" srcId="{F56C6910-4E40-4121-93A8-83DF972EE43F}" destId="{8C725CC7-C2A2-4134-A8AB-793BE8921BF9}" srcOrd="2" destOrd="0" presId="urn:microsoft.com/office/officeart/2005/8/layout/vList3"/>
    <dgm:cxn modelId="{7EC5B6D1-8C6C-47F9-BD24-652A309337EB}" type="presParOf" srcId="{8C725CC7-C2A2-4134-A8AB-793BE8921BF9}" destId="{99082546-887D-4C7C-B8C4-ADFE002EF04C}" srcOrd="0" destOrd="0" presId="urn:microsoft.com/office/officeart/2005/8/layout/vList3"/>
    <dgm:cxn modelId="{16E55D28-F580-4570-B79C-D03D65292E5F}" type="presParOf" srcId="{8C725CC7-C2A2-4134-A8AB-793BE8921BF9}" destId="{AAA0F49A-0C71-44E0-AED9-A5DE25DF8F4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997A8-EE85-4B6C-8D55-CC4C9A6D6412}">
      <dsp:nvSpPr>
        <dsp:cNvPr id="0" name=""/>
        <dsp:cNvSpPr/>
      </dsp:nvSpPr>
      <dsp:spPr>
        <a:xfrm rot="10800000">
          <a:off x="970677" y="1180"/>
          <a:ext cx="3421829" cy="43515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890" tIns="45720" rIns="85344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Генераторы высокочастотного немодулированного сигнала</a:t>
          </a:r>
          <a:endParaRPr lang="ru-RU" sz="1200" kern="1200" dirty="0"/>
        </a:p>
      </dsp:txBody>
      <dsp:txXfrm rot="10800000">
        <a:off x="1079465" y="1180"/>
        <a:ext cx="3313041" cy="435153"/>
      </dsp:txXfrm>
    </dsp:sp>
    <dsp:sp modelId="{AB9EC111-B939-433F-BA31-B0D2861BE222}">
      <dsp:nvSpPr>
        <dsp:cNvPr id="0" name=""/>
        <dsp:cNvSpPr/>
      </dsp:nvSpPr>
      <dsp:spPr>
        <a:xfrm>
          <a:off x="753101" y="1180"/>
          <a:ext cx="435153" cy="43515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4CBCB-8782-43B0-9CCE-842C5C93F9B4}">
      <dsp:nvSpPr>
        <dsp:cNvPr id="0" name=""/>
        <dsp:cNvSpPr/>
      </dsp:nvSpPr>
      <dsp:spPr>
        <a:xfrm rot="10800000">
          <a:off x="970677" y="566230"/>
          <a:ext cx="3421829" cy="43515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890" tIns="45720" rIns="85344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Приемопередающая аппаратура различного назначения</a:t>
          </a:r>
          <a:endParaRPr lang="ru-RU" sz="1200" kern="1200" dirty="0"/>
        </a:p>
      </dsp:txBody>
      <dsp:txXfrm rot="10800000">
        <a:off x="1079465" y="566230"/>
        <a:ext cx="3313041" cy="435153"/>
      </dsp:txXfrm>
    </dsp:sp>
    <dsp:sp modelId="{5601CDA5-01C0-4286-A3D5-92A099CCE846}">
      <dsp:nvSpPr>
        <dsp:cNvPr id="0" name=""/>
        <dsp:cNvSpPr/>
      </dsp:nvSpPr>
      <dsp:spPr>
        <a:xfrm>
          <a:off x="753101" y="566230"/>
          <a:ext cx="435153" cy="43515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32EDE-AC40-4039-9F2D-0D969E1342F0}">
      <dsp:nvSpPr>
        <dsp:cNvPr id="0" name=""/>
        <dsp:cNvSpPr/>
      </dsp:nvSpPr>
      <dsp:spPr>
        <a:xfrm rot="10800000">
          <a:off x="970677" y="1131280"/>
          <a:ext cx="3421829" cy="43515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890" tIns="45720" rIns="85344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Малошумящие спутниковые приемники в диапазоне частот 1.7-50+ ГГц</a:t>
          </a:r>
          <a:endParaRPr lang="ru-RU" sz="1200" kern="1200" dirty="0"/>
        </a:p>
      </dsp:txBody>
      <dsp:txXfrm rot="10800000">
        <a:off x="1079465" y="1131280"/>
        <a:ext cx="3313041" cy="435153"/>
      </dsp:txXfrm>
    </dsp:sp>
    <dsp:sp modelId="{33E1FA58-4307-4F1B-B565-E9C2373AE8C8}">
      <dsp:nvSpPr>
        <dsp:cNvPr id="0" name=""/>
        <dsp:cNvSpPr/>
      </dsp:nvSpPr>
      <dsp:spPr>
        <a:xfrm>
          <a:off x="753101" y="1131280"/>
          <a:ext cx="435153" cy="43515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FF35C-784C-406A-85F7-B802A6E793E5}">
      <dsp:nvSpPr>
        <dsp:cNvPr id="0" name=""/>
        <dsp:cNvSpPr/>
      </dsp:nvSpPr>
      <dsp:spPr>
        <a:xfrm rot="10800000">
          <a:off x="970677" y="1696329"/>
          <a:ext cx="3421829" cy="435153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890" tIns="45720" rIns="85344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Элементы волноводного тракта и волноводных фильтров</a:t>
          </a:r>
          <a:endParaRPr lang="ru-RU" sz="1200" kern="1200" dirty="0"/>
        </a:p>
      </dsp:txBody>
      <dsp:txXfrm rot="10800000">
        <a:off x="1079465" y="1696329"/>
        <a:ext cx="3313041" cy="435153"/>
      </dsp:txXfrm>
    </dsp:sp>
    <dsp:sp modelId="{14F0D464-809A-4975-8FF7-9ABFC7CF8135}">
      <dsp:nvSpPr>
        <dsp:cNvPr id="0" name=""/>
        <dsp:cNvSpPr/>
      </dsp:nvSpPr>
      <dsp:spPr>
        <a:xfrm>
          <a:off x="753101" y="1696329"/>
          <a:ext cx="435153" cy="43515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D1950-3C8E-4063-A60D-4414DFED7564}">
      <dsp:nvSpPr>
        <dsp:cNvPr id="0" name=""/>
        <dsp:cNvSpPr/>
      </dsp:nvSpPr>
      <dsp:spPr>
        <a:xfrm rot="10800000">
          <a:off x="1059596" y="1444"/>
          <a:ext cx="3287080" cy="9265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601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 dirty="0"/>
            <a:t>Изделия «ПАРС»</a:t>
          </a:r>
          <a:endParaRPr lang="ru-RU" sz="2400" kern="1200" dirty="0"/>
        </a:p>
      </dsp:txBody>
      <dsp:txXfrm rot="10800000">
        <a:off x="1291244" y="1444"/>
        <a:ext cx="3055432" cy="926591"/>
      </dsp:txXfrm>
    </dsp:sp>
    <dsp:sp modelId="{0756C5F4-E7D1-477A-9D6D-64542A87289D}">
      <dsp:nvSpPr>
        <dsp:cNvPr id="0" name=""/>
        <dsp:cNvSpPr/>
      </dsp:nvSpPr>
      <dsp:spPr>
        <a:xfrm>
          <a:off x="596301" y="1444"/>
          <a:ext cx="926591" cy="92659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0F49A-0C71-44E0-AED9-A5DE25DF8F47}">
      <dsp:nvSpPr>
        <dsp:cNvPr id="0" name=""/>
        <dsp:cNvSpPr/>
      </dsp:nvSpPr>
      <dsp:spPr>
        <a:xfrm rot="10800000">
          <a:off x="1059596" y="1204629"/>
          <a:ext cx="3287080" cy="9265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601" tIns="91440" rIns="170688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i="0" kern="1200"/>
            <a:t>Антенные модули «Сектор»</a:t>
          </a:r>
          <a:endParaRPr lang="ru-RU" sz="2400" kern="1200"/>
        </a:p>
      </dsp:txBody>
      <dsp:txXfrm rot="10800000">
        <a:off x="1291244" y="1204629"/>
        <a:ext cx="3055432" cy="926591"/>
      </dsp:txXfrm>
    </dsp:sp>
    <dsp:sp modelId="{99082546-887D-4C7C-B8C4-ADFE002EF04C}">
      <dsp:nvSpPr>
        <dsp:cNvPr id="0" name=""/>
        <dsp:cNvSpPr/>
      </dsp:nvSpPr>
      <dsp:spPr>
        <a:xfrm>
          <a:off x="596301" y="1204629"/>
          <a:ext cx="926591" cy="92659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9295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defTabSz="914400">
              <a:buClr>
                <a:srgbClr val="000000"/>
              </a:buClr>
              <a:buFont typeface="Arial"/>
              <a:buNone/>
            </a:pPr>
            <a:fld id="{6336304E-FDE3-4B4F-A3B7-EBE87F3FA5E2}" type="slidenum">
              <a:rPr lang="en-US" sz="1400" kern="0" smtClean="0">
                <a:solidFill>
                  <a:srgbClr val="000000"/>
                </a:solidFill>
                <a:cs typeface="Arial"/>
                <a:sym typeface="Arial"/>
              </a:rPr>
              <a:pPr defTabSz="914400">
                <a:buClr>
                  <a:srgbClr val="000000"/>
                </a:buClr>
                <a:buFont typeface="Arial"/>
                <a:buNone/>
              </a:pPr>
              <a:t>1</a:t>
            </a:fld>
            <a:endParaRPr lang="en-US"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495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4775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4442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159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753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773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81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003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272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319175" y="2233519"/>
            <a:ext cx="6680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cxnSp>
        <p:nvCxnSpPr>
          <p:cNvPr id="11" name="Google Shape;11;p2"/>
          <p:cNvCxnSpPr>
            <a:stCxn id="12" idx="4"/>
          </p:cNvCxnSpPr>
          <p:nvPr/>
        </p:nvCxnSpPr>
        <p:spPr>
          <a:xfrm>
            <a:off x="939750" y="2832475"/>
            <a:ext cx="0" cy="23109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2;p2"/>
          <p:cNvSpPr/>
          <p:nvPr/>
        </p:nvSpPr>
        <p:spPr>
          <a:xfrm>
            <a:off x="845250" y="2643475"/>
            <a:ext cx="189000" cy="1890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165475" y="1192298"/>
            <a:ext cx="2403600" cy="3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378" lvl="1" indent="-342892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566" lvl="2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754" lvl="3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5943" lvl="4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132" lvl="5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320" lvl="6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692249" y="1192298"/>
            <a:ext cx="2403600" cy="3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378" lvl="1" indent="-342892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566" lvl="2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754" lvl="3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5943" lvl="4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132" lvl="5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320" lvl="6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219023" y="1192298"/>
            <a:ext cx="2403600" cy="3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378" lvl="1" indent="-342892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566" lvl="2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754" lvl="3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5943" lvl="4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132" lvl="5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320" lvl="6" indent="-342892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46" name="Google Shape;46;p7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" name="Google Shape;47;p7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  <p:sp>
        <p:nvSpPr>
          <p:cNvPr id="48" name="Google Shape;48;p7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5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52" name="Google Shape;52;p8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" name="Google Shape;53;p8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7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body" idx="1"/>
          </p:nvPr>
        </p:nvSpPr>
        <p:spPr>
          <a:xfrm>
            <a:off x="1165475" y="4331317"/>
            <a:ext cx="75213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28594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Google Shape;58;p9"/>
          <p:cNvSpPr/>
          <p:nvPr/>
        </p:nvSpPr>
        <p:spPr>
          <a:xfrm>
            <a:off x="844675" y="45051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937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61" name="Google Shape;61;p10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0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6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key color">
  <p:cSld name="Blank key color">
    <p:bg>
      <p:bgPr>
        <a:solidFill>
          <a:schemeClr val="accen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E3037"/>
                </a:solidFill>
              </a:defRPr>
            </a:lvl1pPr>
            <a:lvl2pPr lvl="1">
              <a:buNone/>
              <a:defRPr>
                <a:solidFill>
                  <a:srgbClr val="2E3037"/>
                </a:solidFill>
              </a:defRPr>
            </a:lvl2pPr>
            <a:lvl3pPr lvl="2">
              <a:buNone/>
              <a:defRPr>
                <a:solidFill>
                  <a:srgbClr val="2E3037"/>
                </a:solidFill>
              </a:defRPr>
            </a:lvl3pPr>
            <a:lvl4pPr lvl="3">
              <a:buNone/>
              <a:defRPr>
                <a:solidFill>
                  <a:srgbClr val="2E3037"/>
                </a:solidFill>
              </a:defRPr>
            </a:lvl4pPr>
            <a:lvl5pPr lvl="4">
              <a:buNone/>
              <a:defRPr>
                <a:solidFill>
                  <a:srgbClr val="2E3037"/>
                </a:solidFill>
              </a:defRPr>
            </a:lvl5pPr>
            <a:lvl6pPr lvl="5">
              <a:buNone/>
              <a:defRPr>
                <a:solidFill>
                  <a:srgbClr val="2E3037"/>
                </a:solidFill>
              </a:defRPr>
            </a:lvl6pPr>
            <a:lvl7pPr lvl="6">
              <a:buNone/>
              <a:defRPr>
                <a:solidFill>
                  <a:srgbClr val="2E3037"/>
                </a:solidFill>
              </a:defRPr>
            </a:lvl7pPr>
            <a:lvl8pPr lvl="7">
              <a:buNone/>
              <a:defRPr>
                <a:solidFill>
                  <a:srgbClr val="2E3037"/>
                </a:solidFill>
              </a:defRPr>
            </a:lvl8pPr>
            <a:lvl9pPr lvl="8">
              <a:buNone/>
              <a:defRPr>
                <a:solidFill>
                  <a:srgbClr val="2E3037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65" name="Google Shape;65;p11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1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967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0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7738" y="1629966"/>
            <a:ext cx="3857625" cy="1568106"/>
          </a:xfrm>
        </p:spPr>
        <p:txBody>
          <a:bodyPr anchor="b">
            <a:noAutofit/>
          </a:bodyPr>
          <a:lstStyle>
            <a:lvl1pPr algn="l">
              <a:defRPr sz="405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7738" y="3209980"/>
            <a:ext cx="3857625" cy="377375"/>
          </a:xfrm>
        </p:spPr>
        <p:txBody>
          <a:bodyPr>
            <a:noAutofit/>
          </a:bodyPr>
          <a:lstStyle>
            <a:lvl1pPr marL="0" indent="0" algn="l">
              <a:buNone/>
              <a:defRPr sz="1350" b="0" cap="all" baseline="0">
                <a:solidFill>
                  <a:schemeClr val="bg1"/>
                </a:solidFill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109" y="546410"/>
            <a:ext cx="3979246" cy="3979246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noProof="0"/>
              <a:t>Вставка рисунка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296229" y="-1537138"/>
            <a:ext cx="6687922" cy="8077326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/>
              <a:endParaRPr lang="en-US" sz="1050" dirty="0">
                <a:ea typeface="+mn-ea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/>
              <a:endParaRPr lang="en-US" sz="1050" dirty="0">
                <a:ea typeface="+mn-ea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1889" y="293898"/>
            <a:ext cx="1308938" cy="50502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4852334" y="3175187"/>
            <a:ext cx="1899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11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94563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1;p4"/>
          <p:cNvSpPr/>
          <p:nvPr/>
        </p:nvSpPr>
        <p:spPr>
          <a:xfrm>
            <a:off x="638325" y="2267417"/>
            <a:ext cx="614400" cy="6144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633225" y="2161800"/>
            <a:ext cx="67005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06400" rtl="0">
              <a:spcBef>
                <a:spcPts val="600"/>
              </a:spcBef>
              <a:spcAft>
                <a:spcPts val="0"/>
              </a:spcAft>
              <a:buClr>
                <a:srgbClr val="39C0BA"/>
              </a:buClr>
              <a:buSzPts val="2800"/>
              <a:buChar char="◦"/>
              <a:defRPr sz="2800" i="1">
                <a:solidFill>
                  <a:srgbClr val="39C0BA"/>
                </a:solidFill>
              </a:defRPr>
            </a:lvl1pPr>
            <a:lvl2pPr marL="914400" lvl="1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▫"/>
              <a:defRPr sz="2800" i="1">
                <a:solidFill>
                  <a:srgbClr val="39C0BA"/>
                </a:solidFill>
              </a:defRPr>
            </a:lvl2pPr>
            <a:lvl3pPr marL="1371600" lvl="2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3pPr>
            <a:lvl4pPr marL="1828800" lvl="3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sz="2800" i="1">
                <a:solidFill>
                  <a:srgbClr val="39C0BA"/>
                </a:solidFill>
              </a:defRPr>
            </a:lvl4pPr>
            <a:lvl5pPr marL="2286000" lvl="4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sz="2800" i="1">
                <a:solidFill>
                  <a:srgbClr val="39C0BA"/>
                </a:solidFill>
              </a:defRPr>
            </a:lvl5pPr>
            <a:lvl6pPr marL="2743200" lvl="5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6pPr>
            <a:lvl7pPr marL="3200400" lvl="6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sz="2800" i="1">
                <a:solidFill>
                  <a:srgbClr val="39C0BA"/>
                </a:solidFill>
              </a:defRPr>
            </a:lvl7pPr>
            <a:lvl8pPr marL="3657600" lvl="7" indent="-40640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sz="2800" i="1">
                <a:solidFill>
                  <a:srgbClr val="39C0BA"/>
                </a:solidFill>
              </a:defRPr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286541" y="2244031"/>
            <a:ext cx="1306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“</a:t>
            </a:r>
            <a:endParaRPr sz="4800" b="1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39C0BA"/>
                </a:solidFill>
              </a:defRPr>
            </a:lvl1pPr>
            <a:lvl2pPr lvl="1">
              <a:buNone/>
              <a:defRPr>
                <a:solidFill>
                  <a:srgbClr val="39C0BA"/>
                </a:solidFill>
              </a:defRPr>
            </a:lvl2pPr>
            <a:lvl3pPr lvl="2">
              <a:buNone/>
              <a:defRPr>
                <a:solidFill>
                  <a:srgbClr val="39C0BA"/>
                </a:solidFill>
              </a:defRPr>
            </a:lvl3pPr>
            <a:lvl4pPr lvl="3">
              <a:buNone/>
              <a:defRPr>
                <a:solidFill>
                  <a:srgbClr val="39C0BA"/>
                </a:solidFill>
              </a:defRPr>
            </a:lvl4pPr>
            <a:lvl5pPr lvl="4">
              <a:buNone/>
              <a:defRPr>
                <a:solidFill>
                  <a:srgbClr val="39C0BA"/>
                </a:solidFill>
              </a:defRPr>
            </a:lvl5pPr>
            <a:lvl6pPr lvl="5">
              <a:buNone/>
              <a:defRPr>
                <a:solidFill>
                  <a:srgbClr val="39C0BA"/>
                </a:solidFill>
              </a:defRPr>
            </a:lvl6pPr>
            <a:lvl7pPr lvl="6">
              <a:buNone/>
              <a:defRPr>
                <a:solidFill>
                  <a:srgbClr val="39C0BA"/>
                </a:solidFill>
              </a:defRPr>
            </a:lvl7pPr>
            <a:lvl8pPr lvl="7">
              <a:buNone/>
              <a:defRPr>
                <a:solidFill>
                  <a:srgbClr val="39C0BA"/>
                </a:solidFill>
              </a:defRPr>
            </a:lvl8pPr>
            <a:lvl9pPr lvl="8">
              <a:buNone/>
              <a:defRPr>
                <a:solidFill>
                  <a:srgbClr val="39C0BA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3000"/>
              <a:buFont typeface="Quicksand"/>
              <a:buChar char="◦"/>
              <a:defRPr sz="30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▫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■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Google Shape;30;p5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1165475" y="1174117"/>
            <a:ext cx="33069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671570" y="1174117"/>
            <a:ext cx="33069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" name="Google Shape;37;p6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10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0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key color">
  <p:cSld name="BLANK_1">
    <p:bg>
      <p:bgPr>
        <a:solidFill>
          <a:schemeClr val="accen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E3037"/>
                </a:solidFill>
              </a:defRPr>
            </a:lvl1pPr>
            <a:lvl2pPr lvl="1">
              <a:buNone/>
              <a:defRPr>
                <a:solidFill>
                  <a:srgbClr val="2E3037"/>
                </a:solidFill>
              </a:defRPr>
            </a:lvl2pPr>
            <a:lvl3pPr lvl="2">
              <a:buNone/>
              <a:defRPr>
                <a:solidFill>
                  <a:srgbClr val="2E3037"/>
                </a:solidFill>
              </a:defRPr>
            </a:lvl3pPr>
            <a:lvl4pPr lvl="3">
              <a:buNone/>
              <a:defRPr>
                <a:solidFill>
                  <a:srgbClr val="2E3037"/>
                </a:solidFill>
              </a:defRPr>
            </a:lvl4pPr>
            <a:lvl5pPr lvl="4">
              <a:buNone/>
              <a:defRPr>
                <a:solidFill>
                  <a:srgbClr val="2E3037"/>
                </a:solidFill>
              </a:defRPr>
            </a:lvl5pPr>
            <a:lvl6pPr lvl="5">
              <a:buNone/>
              <a:defRPr>
                <a:solidFill>
                  <a:srgbClr val="2E3037"/>
                </a:solidFill>
              </a:defRPr>
            </a:lvl6pPr>
            <a:lvl7pPr lvl="6">
              <a:buNone/>
              <a:defRPr>
                <a:solidFill>
                  <a:srgbClr val="2E3037"/>
                </a:solidFill>
              </a:defRPr>
            </a:lvl7pPr>
            <a:lvl8pPr lvl="7">
              <a:buNone/>
              <a:defRPr>
                <a:solidFill>
                  <a:srgbClr val="2E3037"/>
                </a:solidFill>
              </a:defRPr>
            </a:lvl8pPr>
            <a:lvl9pPr lvl="8">
              <a:buNone/>
              <a:defRPr>
                <a:solidFill>
                  <a:srgbClr val="2E303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5" name="Google Shape;65;p11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1"/>
          <p:cNvSpPr/>
          <p:nvPr/>
        </p:nvSpPr>
        <p:spPr>
          <a:xfrm>
            <a:off x="844675" y="2470800"/>
            <a:ext cx="201900" cy="2019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94563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21;p4"/>
          <p:cNvSpPr/>
          <p:nvPr/>
        </p:nvSpPr>
        <p:spPr>
          <a:xfrm>
            <a:off x="638325" y="2267417"/>
            <a:ext cx="614400" cy="6144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633225" y="2161800"/>
            <a:ext cx="67005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406390" rtl="0">
              <a:spcBef>
                <a:spcPts val="600"/>
              </a:spcBef>
              <a:spcAft>
                <a:spcPts val="0"/>
              </a:spcAft>
              <a:buClr>
                <a:srgbClr val="39C0BA"/>
              </a:buClr>
              <a:buSzPts val="2800"/>
              <a:buChar char="◦"/>
              <a:defRPr sz="2800" i="1">
                <a:solidFill>
                  <a:srgbClr val="39C0BA"/>
                </a:solidFill>
              </a:defRPr>
            </a:lvl1pPr>
            <a:lvl2pPr marL="914378" lvl="1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▫"/>
              <a:defRPr sz="2800" i="1">
                <a:solidFill>
                  <a:srgbClr val="39C0BA"/>
                </a:solidFill>
              </a:defRPr>
            </a:lvl2pPr>
            <a:lvl3pPr marL="1371566" lvl="2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3pPr>
            <a:lvl4pPr marL="1828754" lvl="3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sz="2800" i="1">
                <a:solidFill>
                  <a:srgbClr val="39C0BA"/>
                </a:solidFill>
              </a:defRPr>
            </a:lvl4pPr>
            <a:lvl5pPr marL="2285943" lvl="4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sz="2800" i="1">
                <a:solidFill>
                  <a:srgbClr val="39C0BA"/>
                </a:solidFill>
              </a:defRPr>
            </a:lvl5pPr>
            <a:lvl6pPr marL="2743132" lvl="5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6pPr>
            <a:lvl7pPr marL="3200320" lvl="6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●"/>
              <a:defRPr sz="2800" i="1">
                <a:solidFill>
                  <a:srgbClr val="39C0BA"/>
                </a:solidFill>
              </a:defRPr>
            </a:lvl7pPr>
            <a:lvl8pPr marL="3657509" lvl="7" indent="-40639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○"/>
              <a:defRPr sz="2800" i="1">
                <a:solidFill>
                  <a:srgbClr val="39C0BA"/>
                </a:solidFill>
              </a:defRPr>
            </a:lvl8pPr>
            <a:lvl9pPr marL="4114697" lvl="8" indent="-40639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2800"/>
              <a:buChar char="■"/>
              <a:defRPr sz="2800" i="1">
                <a:solidFill>
                  <a:srgbClr val="39C0BA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286541" y="2244031"/>
            <a:ext cx="1306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/>
            <a:r>
              <a:rPr lang="en" sz="4800" b="1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rPr>
              <a:t>“</a:t>
            </a:r>
            <a:endParaRPr sz="4800" b="1">
              <a:solidFill>
                <a:srgbClr val="39C0BA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39C0BA"/>
                </a:solidFill>
              </a:defRPr>
            </a:lvl1pPr>
            <a:lvl2pPr lvl="1">
              <a:buNone/>
              <a:defRPr>
                <a:solidFill>
                  <a:srgbClr val="39C0BA"/>
                </a:solidFill>
              </a:defRPr>
            </a:lvl2pPr>
            <a:lvl3pPr lvl="2">
              <a:buNone/>
              <a:defRPr>
                <a:solidFill>
                  <a:srgbClr val="39C0BA"/>
                </a:solidFill>
              </a:defRPr>
            </a:lvl3pPr>
            <a:lvl4pPr lvl="3">
              <a:buNone/>
              <a:defRPr>
                <a:solidFill>
                  <a:srgbClr val="39C0BA"/>
                </a:solidFill>
              </a:defRPr>
            </a:lvl4pPr>
            <a:lvl5pPr lvl="4">
              <a:buNone/>
              <a:defRPr>
                <a:solidFill>
                  <a:srgbClr val="39C0BA"/>
                </a:solidFill>
              </a:defRPr>
            </a:lvl5pPr>
            <a:lvl6pPr lvl="5">
              <a:buNone/>
              <a:defRPr>
                <a:solidFill>
                  <a:srgbClr val="39C0BA"/>
                </a:solidFill>
              </a:defRPr>
            </a:lvl6pPr>
            <a:lvl7pPr lvl="6">
              <a:buNone/>
              <a:defRPr>
                <a:solidFill>
                  <a:srgbClr val="39C0BA"/>
                </a:solidFill>
              </a:defRPr>
            </a:lvl7pPr>
            <a:lvl8pPr lvl="7">
              <a:buNone/>
              <a:defRPr>
                <a:solidFill>
                  <a:srgbClr val="39C0BA"/>
                </a:solidFill>
              </a:defRPr>
            </a:lvl8pPr>
            <a:lvl9pPr lvl="8">
              <a:buNone/>
              <a:defRPr>
                <a:solidFill>
                  <a:srgbClr val="39C0BA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740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9C0BA"/>
              </a:buClr>
              <a:buSzPts val="1800"/>
              <a:buFont typeface="Quicksand"/>
              <a:buNone/>
              <a:defRPr sz="18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419090" rtl="0">
              <a:spcBef>
                <a:spcPts val="600"/>
              </a:spcBef>
              <a:spcAft>
                <a:spcPts val="0"/>
              </a:spcAft>
              <a:buClr>
                <a:srgbClr val="F3F3F3"/>
              </a:buClr>
              <a:buSzPts val="3000"/>
              <a:buFont typeface="Quicksand"/>
              <a:buChar char="◦"/>
              <a:defRPr sz="30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378" lvl="1" indent="-38099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▫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566" lvl="2" indent="-38099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Quicksand"/>
              <a:buChar char="■"/>
              <a:defRPr sz="24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754" lvl="3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5943" lvl="4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132" lvl="5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320" lvl="6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●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509" lvl="7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○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697" lvl="8" indent="-34289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Quicksand"/>
              <a:buChar char="■"/>
              <a:defRPr sz="1800">
                <a:solidFill>
                  <a:srgbClr val="F3F3F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Google Shape;30;p5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454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1165475" y="1174117"/>
            <a:ext cx="33069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55591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marL="914378" lvl="1" indent="-35559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566" lvl="2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754" lvl="3" indent="-35559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5943" lvl="4" indent="-35559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132" lvl="5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320" lvl="6" indent="-35559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509" lvl="7" indent="-35559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697" lvl="8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671570" y="1174117"/>
            <a:ext cx="33069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55591">
              <a:spcBef>
                <a:spcPts val="600"/>
              </a:spcBef>
              <a:spcAft>
                <a:spcPts val="0"/>
              </a:spcAft>
              <a:buSzPts val="2000"/>
              <a:buChar char="◦"/>
              <a:defRPr sz="2000"/>
            </a:lvl1pPr>
            <a:lvl2pPr marL="914378" lvl="1" indent="-355591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566" lvl="2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754" lvl="3" indent="-35559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5943" lvl="4" indent="-35559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132" lvl="5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320" lvl="6" indent="-35559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509" lvl="7" indent="-35559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697" lvl="8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cxnSp>
        <p:nvCxnSpPr>
          <p:cNvPr id="37" name="Google Shape;37;p6"/>
          <p:cNvCxnSpPr/>
          <p:nvPr/>
        </p:nvCxnSpPr>
        <p:spPr>
          <a:xfrm>
            <a:off x="945638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999F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/>
          <p:nvPr/>
        </p:nvSpPr>
        <p:spPr>
          <a:xfrm>
            <a:off x="874396" y="605794"/>
            <a:ext cx="142500" cy="142500"/>
          </a:xfrm>
          <a:prstGeom prst="ellipse">
            <a:avLst/>
          </a:prstGeom>
          <a:solidFill>
            <a:srgbClr val="39C0BA"/>
          </a:solidFill>
          <a:ln w="2857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844675" y="1400721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 sz="14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824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◦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5475" y="549649"/>
            <a:ext cx="6858000" cy="3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icksand"/>
              <a:buNone/>
              <a:defRPr sz="1800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5498" y="1086799"/>
            <a:ext cx="68580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◦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▫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●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○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Quicksand"/>
              <a:buChar char="■"/>
              <a:defRPr sz="24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>
              <a:buNone/>
              <a:defRPr sz="1200">
                <a:solidFill>
                  <a:srgbClr val="39C0BA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914378"/>
            <a:fld id="{00000000-1234-1234-1234-123412341234}" type="slidenum">
              <a:rPr lang="en" smtClean="0"/>
              <a:pPr defTabSz="914378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816817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5" r:id="rId9"/>
  </p:sldLayoutIdLst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7738" y="1678952"/>
            <a:ext cx="4324550" cy="1568106"/>
          </a:xfrm>
          <a:effectLst>
            <a:glow rad="228600">
              <a:schemeClr val="bg2">
                <a:lumMod val="40000"/>
                <a:lumOff val="60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7650" dirty="0">
                <a:solidFill>
                  <a:srgbClr val="FFFF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элиарс</a:t>
            </a:r>
            <a:endParaRPr lang="en-US" sz="7650" dirty="0">
              <a:solidFill>
                <a:srgbClr val="FFFF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98AA37-E298-4CD8-9F0F-2123ACFD9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7738" y="3128338"/>
            <a:ext cx="3857625" cy="377375"/>
          </a:xfrm>
        </p:spPr>
        <p:txBody>
          <a:bodyPr/>
          <a:lstStyle/>
          <a:p>
            <a:r>
              <a:rPr lang="ru-RU" dirty="0">
                <a:solidFill>
                  <a:srgbClr val="FFFFFF"/>
                </a:solidFill>
              </a:rPr>
              <a:t>ЭЛЕКТРОНИКА ИНТЕГРИРОВАННЫХ АНТЕННЫХ РЕШЕТОК И СИСТЕМ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BD7F97D-15E8-4032-B615-0562046B75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18" y="570903"/>
            <a:ext cx="3925698" cy="3979246"/>
          </a:xfrm>
          <a:effectLst>
            <a:glow rad="469900">
              <a:srgbClr val="65D1CC">
                <a:alpha val="87000"/>
              </a:srgbClr>
            </a:glow>
            <a:outerShdw blurRad="127000" dist="114300" dir="12900000" sx="102000" sy="102000" algn="br" rotWithShape="0">
              <a:prstClr val="black">
                <a:alpha val="60000"/>
              </a:prstClr>
            </a:outerShdw>
            <a:softEdge rad="0"/>
          </a:effectLst>
          <a:scene3d>
            <a:camera prst="orthographicFront"/>
            <a:lightRig rig="contrasting" dir="t">
              <a:rot lat="0" lon="0" rev="18900000"/>
            </a:lightRig>
          </a:scene3d>
          <a:sp3d extrusionH="63500" contourW="3810" prstMaterial="dkEdge">
            <a:extrusionClr>
              <a:schemeClr val="bg2">
                <a:lumMod val="75000"/>
              </a:schemeClr>
            </a:extrusionClr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214" y="195944"/>
            <a:ext cx="3579074" cy="590937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3968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53" y="3092383"/>
            <a:ext cx="2956086" cy="1879884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53" y="1162552"/>
            <a:ext cx="2956086" cy="179655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1591606" y="275633"/>
            <a:ext cx="7552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39C0BA"/>
              </a:buClr>
              <a:buSzPts val="2400"/>
            </a:pPr>
            <a:r>
              <a:rPr lang="ru-RU" sz="2000" dirty="0">
                <a:solidFill>
                  <a:srgbClr val="FFFFFF"/>
                </a:solidFill>
                <a:sym typeface="Quicksand"/>
              </a:rPr>
              <a:t>Более </a:t>
            </a:r>
            <a:r>
              <a:rPr lang="ru-RU" sz="2000" dirty="0">
                <a:solidFill>
                  <a:srgbClr val="39C0BA"/>
                </a:solidFill>
                <a:sym typeface="Quicksand"/>
              </a:rPr>
              <a:t>120</a:t>
            </a:r>
            <a:r>
              <a:rPr lang="ru-RU" sz="2000" dirty="0">
                <a:solidFill>
                  <a:srgbClr val="FFFFFF"/>
                </a:solidFill>
                <a:sym typeface="Quicksand"/>
              </a:rPr>
              <a:t> потенциальных клиентов проявили интерес к нашим материалам на выставке «Армия-2023»</a:t>
            </a:r>
          </a:p>
        </p:txBody>
      </p:sp>
      <p:pic>
        <p:nvPicPr>
          <p:cNvPr id="14" name="Google Shape;88;p14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7" y="223470"/>
            <a:ext cx="886256" cy="870842"/>
          </a:xfrm>
          <a:prstGeom prst="ellipse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363" y="1162552"/>
            <a:ext cx="3468427" cy="3809714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375" y="2152393"/>
            <a:ext cx="1329564" cy="187993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/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" y="2179800"/>
            <a:ext cx="1355556" cy="191668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1131787" y="211080"/>
            <a:ext cx="766572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>
                <a:latin typeface="+mj-lt"/>
              </a:rPr>
              <a:t>Мы пишем статьи. С нами сотрудничают фонды и благотворительные организации.</a:t>
            </a:r>
            <a:endParaRPr dirty="0">
              <a:latin typeface="+mj-lt"/>
            </a:endParaRPr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278" y="1460257"/>
            <a:ext cx="2947064" cy="336807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64" y="1460256"/>
            <a:ext cx="2767489" cy="336807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15" y="1460256"/>
            <a:ext cx="1280961" cy="1438701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ctrTitle"/>
          </p:nvPr>
        </p:nvSpPr>
        <p:spPr>
          <a:xfrm>
            <a:off x="359931" y="85060"/>
            <a:ext cx="6680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НАША КОМПАНИЯ:</a:t>
            </a:r>
            <a:endParaRPr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712" y="1039924"/>
            <a:ext cx="44336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>
                    <a:lumMod val="95000"/>
                  </a:schemeClr>
                </a:solidFill>
              </a:rPr>
              <a:t>Мы – команда специалистов, занимающаяся разработкой радиоэлектронных устройств и систем.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7545" y="3268053"/>
            <a:ext cx="40655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</a:rPr>
              <a:t>Мы находимся в г. Зеленограде – одном из центров советской и российской электроники, и научной промышленности.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24" y="3024289"/>
            <a:ext cx="3455410" cy="1810968"/>
          </a:xfrm>
          <a:prstGeom prst="rect">
            <a:avLst/>
          </a:prstGeom>
          <a:ln>
            <a:solidFill>
              <a:srgbClr val="FFFFFF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ctrTitle" idx="4294967295"/>
          </p:nvPr>
        </p:nvSpPr>
        <p:spPr>
          <a:xfrm>
            <a:off x="1129126" y="-562037"/>
            <a:ext cx="6671400" cy="329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2E3037"/>
              </a:solidFill>
              <a:latin typeface="+mj-lt"/>
            </a:endParaRPr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4294967295"/>
          </p:nvPr>
        </p:nvSpPr>
        <p:spPr>
          <a:xfrm>
            <a:off x="1043183" y="53881"/>
            <a:ext cx="66714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3F3F3"/>
                </a:solidFill>
                <a:latin typeface="+mj-lt"/>
              </a:rPr>
              <a:t>Наш офис: </a:t>
            </a:r>
            <a:endParaRPr sz="2800" b="1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4294967295"/>
          </p:nvPr>
        </p:nvSpPr>
        <p:spPr>
          <a:xfrm>
            <a:off x="1043183" y="524149"/>
            <a:ext cx="6051037" cy="7675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600" dirty="0">
                <a:latin typeface="+mn-lt"/>
              </a:rPr>
              <a:t>Сегодня ООО «ЭЛИАРС» представляет собой современное производственное предприятие, которое выпускает военную и гражданскую продукцию. Многолетний опыт в сфере разработки и производства позволяют нам полностью удовлетворять запросы наших Заказчиков.</a:t>
            </a:r>
            <a:endParaRPr sz="1600" dirty="0">
              <a:solidFill>
                <a:srgbClr val="F3F3F3"/>
              </a:solidFill>
              <a:latin typeface="+mn-lt"/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9" y="1995515"/>
            <a:ext cx="1067417" cy="1051052"/>
          </a:xfrm>
          <a:prstGeom prst="ellipse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934" y="3154067"/>
            <a:ext cx="2497604" cy="183191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01" y="2453655"/>
            <a:ext cx="3851416" cy="253232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1080414" y="59595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</a:rPr>
              <a:t>Что мы производим?</a:t>
            </a:r>
            <a:endParaRPr sz="2800" dirty="0">
              <a:latin typeface="+mn-lt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1080414" y="1091581"/>
            <a:ext cx="3796386" cy="67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rgbClr val="39C0BA"/>
                </a:solidFill>
                <a:sym typeface="Quicksand"/>
              </a:rPr>
              <a:t>Радиоэлектронные устройства и компоненты </a:t>
            </a:r>
          </a:p>
          <a:p>
            <a:endParaRPr lang="ru-RU" dirty="0">
              <a:solidFill>
                <a:schemeClr val="bg1">
                  <a:lumMod val="85000"/>
                </a:schemeClr>
              </a:solidFill>
            </a:endParaRPr>
          </a:p>
          <a:p>
            <a:endParaRPr lang="ru-RU" dirty="0">
              <a:solidFill>
                <a:schemeClr val="bg1">
                  <a:lumMod val="8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1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1200" b="1" dirty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ts val="600"/>
              </a:spcBef>
            </a:pPr>
            <a:endParaRPr sz="1200" dirty="0">
              <a:solidFill>
                <a:srgbClr val="39C0BA"/>
              </a:solidFill>
              <a:latin typeface="+mj-lt"/>
              <a:ea typeface="Quicksand"/>
              <a:cs typeface="Quicksand"/>
              <a:sym typeface="Quicksand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4999314" y="1098609"/>
            <a:ext cx="3602400" cy="58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  <a:buClr>
                <a:srgbClr val="2E3037"/>
              </a:buClr>
              <a:buSzPts val="1100"/>
            </a:pPr>
            <a:r>
              <a:rPr lang="ru-RU" sz="1800" b="1" dirty="0">
                <a:solidFill>
                  <a:srgbClr val="39C0BA"/>
                </a:solidFill>
                <a:sym typeface="Quicksand"/>
              </a:rPr>
              <a:t>Коммерческие продукты</a:t>
            </a:r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59652585"/>
              </p:ext>
            </p:extLst>
          </p:nvPr>
        </p:nvGraphicFramePr>
        <p:xfrm>
          <a:off x="371271" y="1959599"/>
          <a:ext cx="5145609" cy="213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11192699"/>
              </p:ext>
            </p:extLst>
          </p:nvPr>
        </p:nvGraphicFramePr>
        <p:xfrm>
          <a:off x="4429622" y="1959598"/>
          <a:ext cx="4942978" cy="2132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1095993" y="764716"/>
            <a:ext cx="4458987" cy="622221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«ПАРС-4» и «ПАРС-5» (прибор активации режимов </a:t>
            </a:r>
            <a:r>
              <a:rPr lang="ru-RU" sz="1600" b="1" dirty="0" err="1">
                <a:solidFill>
                  <a:schemeClr val="bg1">
                    <a:lumMod val="95000"/>
                  </a:schemeClr>
                </a:solidFill>
                <a:latin typeface="+mn-lt"/>
              </a:rPr>
              <a:t>самоспасения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)</a:t>
            </a:r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1095993" y="419716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</a:rPr>
              <a:t>Изделия «ПАРС» и «Сектор»</a:t>
            </a:r>
            <a:endParaRPr sz="2800" dirty="0">
              <a:latin typeface="+mn-lt"/>
            </a:endParaRPr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2"/>
          </p:nvPr>
        </p:nvSpPr>
        <p:spPr>
          <a:xfrm>
            <a:off x="4660439" y="3639366"/>
            <a:ext cx="4137068" cy="5526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Антенный модуль «Сектор»</a:t>
            </a:r>
            <a:br>
              <a:rPr lang="ru-RU" sz="1600" dirty="0">
                <a:solidFill>
                  <a:schemeClr val="bg1">
                    <a:lumMod val="95000"/>
                  </a:schemeClr>
                </a:solidFill>
                <a:latin typeface="+mn-lt"/>
              </a:rPr>
            </a:br>
            <a:br>
              <a:rPr lang="ru-RU" sz="1200" dirty="0">
                <a:solidFill>
                  <a:schemeClr val="bg1">
                    <a:lumMod val="95000"/>
                  </a:schemeClr>
                </a:solidFill>
                <a:latin typeface="+mn-lt"/>
              </a:rPr>
            </a:br>
            <a:endParaRPr sz="12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01" y="2421846"/>
            <a:ext cx="3253392" cy="2508788"/>
          </a:xfrm>
          <a:prstGeom prst="rect">
            <a:avLst/>
          </a:prstGeom>
          <a:ln w="12700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821" y="146040"/>
            <a:ext cx="3090216" cy="400686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095993" y="1504914"/>
            <a:ext cx="48018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Активирует режимы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самоспасения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«возврат» и «безопасная посадка» дистанционно управляемых гражданских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дронов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.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60439" y="4152903"/>
            <a:ext cx="41370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Модуль «Сектор» – стационарное устройство для подавления БПЛА, отличающееся большей мощностью и дальностью действия.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9BE9CB-ECCE-46EF-B1A9-472A3B091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255" y="2728045"/>
            <a:ext cx="5850987" cy="222809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030" y="417502"/>
            <a:ext cx="6858000" cy="345000"/>
          </a:xfrm>
        </p:spPr>
        <p:txBody>
          <a:bodyPr/>
          <a:lstStyle/>
          <a:p>
            <a:r>
              <a:rPr lang="ru-RU" sz="2800" dirty="0">
                <a:latin typeface="+mj-lt"/>
              </a:rPr>
              <a:t>Вариации изделий «ПАРС» и «Сектор»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19" y="975502"/>
            <a:ext cx="1359239" cy="1404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293" y="975502"/>
            <a:ext cx="1854337" cy="1404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0030" y="836919"/>
            <a:ext cx="39682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Антенный модуль «Сектор» производится в двух вариациях – стандартной и мобильной. Подавитель не нуждается в операторе, работает непрерывно, при условии подключения к электросети, а также может быть интегрирован в комплексную систему обнаружения и противодействия БПЛА.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83" y="2833524"/>
            <a:ext cx="1496105" cy="199480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2647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990" y="1772817"/>
            <a:ext cx="5630945" cy="3213164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030" y="417502"/>
            <a:ext cx="6858000" cy="345000"/>
          </a:xfrm>
        </p:spPr>
        <p:txBody>
          <a:bodyPr/>
          <a:lstStyle/>
          <a:p>
            <a:r>
              <a:rPr lang="ru-RU" sz="2800" dirty="0">
                <a:latin typeface="+mj-lt"/>
              </a:rPr>
              <a:t>Варианты изделия «ПАРС»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1110029" y="823327"/>
            <a:ext cx="50227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Изделия «ПАРС» производятся в двух вариантах – «ПАРС-4» и «ПАРС-5». На сегодняшний день модель «ПАРС-4» является наиболее оптимальным продуктом.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45" y="827944"/>
            <a:ext cx="2795391" cy="202865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654" y="2976956"/>
            <a:ext cx="2705203" cy="185137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512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>
            <a:spLocks noGrp="1"/>
          </p:cNvSpPr>
          <p:nvPr>
            <p:ph type="subTitle" idx="4294967295"/>
          </p:nvPr>
        </p:nvSpPr>
        <p:spPr>
          <a:xfrm>
            <a:off x="1634592" y="299960"/>
            <a:ext cx="7437265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000" dirty="0">
                <a:latin typeface="+mn-lt"/>
              </a:rPr>
              <a:t>Не менее </a:t>
            </a:r>
            <a:r>
              <a:rPr lang="ru-RU" sz="2000" dirty="0">
                <a:solidFill>
                  <a:schemeClr val="bg2"/>
                </a:solidFill>
                <a:latin typeface="+mn-lt"/>
              </a:rPr>
              <a:t>90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дронов</a:t>
            </a:r>
            <a:r>
              <a:rPr lang="ru-RU" sz="2000" dirty="0">
                <a:latin typeface="+mn-lt"/>
              </a:rPr>
              <a:t> было обезврежено с помощью изделий ПАРС-3 и ПАРС-4 на территории запорожской АЭС.</a:t>
            </a:r>
            <a:endParaRPr sz="2000" dirty="0">
              <a:latin typeface="+mn-lt"/>
            </a:endParaRPr>
          </a:p>
        </p:txBody>
      </p:sp>
      <p:sp>
        <p:nvSpPr>
          <p:cNvPr id="211" name="Google Shape;211;p27"/>
          <p:cNvSpPr txBox="1">
            <a:spLocks noGrp="1"/>
          </p:cNvSpPr>
          <p:nvPr>
            <p:ph type="subTitle" idx="4294967295"/>
          </p:nvPr>
        </p:nvSpPr>
        <p:spPr>
          <a:xfrm>
            <a:off x="1634592" y="3416531"/>
            <a:ext cx="7097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2000" dirty="0">
                <a:solidFill>
                  <a:schemeClr val="bg2"/>
                </a:solidFill>
                <a:latin typeface="+mn-lt"/>
              </a:rPr>
              <a:t>3</a:t>
            </a:r>
            <a:r>
              <a:rPr lang="ru-RU" sz="2000" dirty="0">
                <a:latin typeface="+mn-lt"/>
              </a:rPr>
              <a:t> компании-производителя систем защиты от БПЛА используют модуль «Сектор» в качестве подавляющего элемента</a:t>
            </a:r>
            <a:r>
              <a:rPr lang="ru-RU" sz="1800" dirty="0">
                <a:latin typeface="+mn-lt"/>
              </a:rPr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13" name="Google Shape;213;p27"/>
          <p:cNvSpPr txBox="1">
            <a:spLocks noGrp="1"/>
          </p:cNvSpPr>
          <p:nvPr>
            <p:ph type="subTitle" idx="4294967295"/>
          </p:nvPr>
        </p:nvSpPr>
        <p:spPr>
          <a:xfrm>
            <a:off x="1634592" y="1963817"/>
            <a:ext cx="7097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000" dirty="0" err="1">
                <a:latin typeface="+mn-lt"/>
              </a:rPr>
              <a:t>Дрон</a:t>
            </a:r>
            <a:r>
              <a:rPr lang="ru-RU" sz="2000" dirty="0">
                <a:latin typeface="+mn-lt"/>
              </a:rPr>
              <a:t> класса </a:t>
            </a:r>
            <a:r>
              <a:rPr lang="ru-RU" sz="2000" dirty="0">
                <a:solidFill>
                  <a:schemeClr val="accent3"/>
                </a:solidFill>
                <a:latin typeface="+mn-lt"/>
              </a:rPr>
              <a:t>«Баба Яга» </a:t>
            </a:r>
            <a:r>
              <a:rPr lang="ru-RU" sz="2000" dirty="0">
                <a:latin typeface="+mn-lt"/>
              </a:rPr>
              <a:t>был посажен с помощью изделия ПАРС-5 в Белгородской области.</a:t>
            </a:r>
            <a:endParaRPr sz="2000" dirty="0">
              <a:latin typeface="+mn-lt"/>
            </a:endParaRPr>
          </a:p>
        </p:txBody>
      </p:sp>
      <p:sp>
        <p:nvSpPr>
          <p:cNvPr id="214" name="Google Shape;214;p27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15" name="Google Shape;215;p27"/>
          <p:cNvSpPr/>
          <p:nvPr/>
        </p:nvSpPr>
        <p:spPr>
          <a:xfrm>
            <a:off x="844675" y="1051650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7"/>
          <p:cNvSpPr/>
          <p:nvPr/>
        </p:nvSpPr>
        <p:spPr>
          <a:xfrm>
            <a:off x="844675" y="3680550"/>
            <a:ext cx="201900" cy="201900"/>
          </a:xfrm>
          <a:prstGeom prst="ellipse">
            <a:avLst/>
          </a:prstGeom>
          <a:solidFill>
            <a:srgbClr val="2E3037"/>
          </a:solidFill>
          <a:ln w="9525" cap="flat" cmpd="sng">
            <a:solidFill>
              <a:srgbClr val="999FA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88;p1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7" y="2017637"/>
            <a:ext cx="879966" cy="879422"/>
          </a:xfrm>
          <a:prstGeom prst="ellipse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Google Shape;88;p14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06" y="3650160"/>
            <a:ext cx="871406" cy="887464"/>
          </a:xfrm>
          <a:prstGeom prst="ellipse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Google Shape;88;p14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7" y="386205"/>
            <a:ext cx="886256" cy="878331"/>
          </a:xfrm>
          <a:prstGeom prst="ellipse">
            <a:avLst/>
          </a:prstGeom>
          <a:noFill/>
          <a:ln w="9525" cap="flat" cmpd="sng">
            <a:solidFill>
              <a:srgbClr val="2E3037"/>
            </a:solidFill>
            <a:prstDash val="solid"/>
            <a:round/>
            <a:headEnd type="none" w="sm" len="sm"/>
            <a:tailEnd type="none" w="sm" len="sm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1089275" y="404869"/>
            <a:ext cx="6858000" cy="34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j-lt"/>
              </a:rPr>
              <a:t>В чём наша уникальность?</a:t>
            </a:r>
            <a:endParaRPr sz="2800" dirty="0">
              <a:solidFill>
                <a:srgbClr val="39C0BA"/>
              </a:solidFill>
              <a:latin typeface="+mj-lt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523157" y="4828331"/>
            <a:ext cx="5487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055587" y="948572"/>
            <a:ext cx="7741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81000">
              <a:spcBef>
                <a:spcPts val="600"/>
              </a:spcBef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Лицензии и гарантийные обязательства</a:t>
            </a:r>
            <a:endParaRPr lang="en-US" sz="2000" dirty="0">
              <a:solidFill>
                <a:schemeClr val="bg1"/>
              </a:solidFill>
              <a:latin typeface="+mn-lt"/>
              <a:sym typeface="Quicksand"/>
            </a:endParaRP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Качественные комплектующие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Генераторы собственного производства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Антенны с круговой поляризацией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Современные методы подавления частот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Защита от перегрева и избыточного излучения устройств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Ёмкий аккумулятор (до 4х часов непрерывной работы)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Индивидуальный подход к клиентам</a:t>
            </a:r>
          </a:p>
          <a:p>
            <a:pPr marL="457200" lvl="0" indent="-381000">
              <a:buClr>
                <a:srgbClr val="39C0BA"/>
              </a:buClr>
              <a:buSzPts val="2400"/>
              <a:buFont typeface="Quicksand"/>
              <a:buChar char="◦"/>
            </a:pPr>
            <a:r>
              <a:rPr lang="ru-RU" sz="2000" dirty="0">
                <a:solidFill>
                  <a:schemeClr val="bg1"/>
                </a:solidFill>
                <a:latin typeface="+mn-lt"/>
                <a:sym typeface="Quicksand"/>
              </a:rPr>
              <a:t>Реальные испытания в боевых условиях</a:t>
            </a:r>
            <a:endParaRPr lang="en-US" sz="2000" dirty="0">
              <a:solidFill>
                <a:schemeClr val="bg1"/>
              </a:solidFill>
              <a:latin typeface="+mn-lt"/>
              <a:sym typeface="Quicksan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981" y="749869"/>
            <a:ext cx="852033" cy="120396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57" y="749869"/>
            <a:ext cx="851632" cy="120396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89275" y="4154984"/>
            <a:ext cx="7741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Мы выполняем сложные заказы и даем гарантии на все виды работ. Все члены нашей команды имеют большой опыт в разработке и производстве </a:t>
            </a:r>
            <a:r>
              <a:rPr lang="ru-RU" sz="1600" dirty="0" err="1">
                <a:solidFill>
                  <a:schemeClr val="bg1"/>
                </a:solidFill>
              </a:rPr>
              <a:t>высокоинтегрированной</a:t>
            </a:r>
            <a:r>
              <a:rPr lang="ru-RU" sz="1600" dirty="0">
                <a:solidFill>
                  <a:schemeClr val="bg1"/>
                </a:solidFill>
              </a:rPr>
              <a:t> СВЧ аппаратуры.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Eleanor template">
  <a:themeElements>
    <a:clrScheme name="Другая 8">
      <a:dk1>
        <a:srgbClr val="2E3037"/>
      </a:dk1>
      <a:lt1>
        <a:srgbClr val="FFFFFF"/>
      </a:lt1>
      <a:dk2>
        <a:srgbClr val="39C0BA"/>
      </a:dk2>
      <a:lt2>
        <a:srgbClr val="F3F3F3"/>
      </a:lt2>
      <a:accent1>
        <a:srgbClr val="39C0BA"/>
      </a:accent1>
      <a:accent2>
        <a:srgbClr val="90E6E2"/>
      </a:accent2>
      <a:accent3>
        <a:srgbClr val="F35B69"/>
      </a:accent3>
      <a:accent4>
        <a:srgbClr val="FAB2B9"/>
      </a:accent4>
      <a:accent5>
        <a:srgbClr val="39C0BA"/>
      </a:accent5>
      <a:accent6>
        <a:srgbClr val="E2E7EE"/>
      </a:accent6>
      <a:hlink>
        <a:srgbClr val="39C0B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leanor template">
  <a:themeElements>
    <a:clrScheme name="Другая 22">
      <a:dk1>
        <a:srgbClr val="39C0BA"/>
      </a:dk1>
      <a:lt1>
        <a:srgbClr val="39C0BA"/>
      </a:lt1>
      <a:dk2>
        <a:srgbClr val="39C0BA"/>
      </a:dk2>
      <a:lt2>
        <a:srgbClr val="39C0BA"/>
      </a:lt2>
      <a:accent1>
        <a:srgbClr val="24262C"/>
      </a:accent1>
      <a:accent2>
        <a:srgbClr val="39C0BA"/>
      </a:accent2>
      <a:accent3>
        <a:srgbClr val="39C0BA"/>
      </a:accent3>
      <a:accent4>
        <a:srgbClr val="39C0BA"/>
      </a:accent4>
      <a:accent5>
        <a:srgbClr val="39C0BA"/>
      </a:accent5>
      <a:accent6>
        <a:srgbClr val="39C0BA"/>
      </a:accent6>
      <a:hlink>
        <a:srgbClr val="39C0BA"/>
      </a:hlink>
      <a:folHlink>
        <a:srgbClr val="39C0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422</Words>
  <Application>Microsoft Office PowerPoint</Application>
  <PresentationFormat>Экран (16:9)</PresentationFormat>
  <Paragraphs>54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Quicksand</vt:lpstr>
      <vt:lpstr>Eleanor template</vt:lpstr>
      <vt:lpstr>1_Eleanor template</vt:lpstr>
      <vt:lpstr>элиарс</vt:lpstr>
      <vt:lpstr>НАША КОМПАНИЯ:</vt:lpstr>
      <vt:lpstr>Презентация PowerPoint</vt:lpstr>
      <vt:lpstr>Что мы производим?</vt:lpstr>
      <vt:lpstr>Изделия «ПАРС» и «Сектор»</vt:lpstr>
      <vt:lpstr>Вариации изделий «ПАРС» и «Сектор»</vt:lpstr>
      <vt:lpstr>Варианты изделия «ПАРС»</vt:lpstr>
      <vt:lpstr>Презентация PowerPoint</vt:lpstr>
      <vt:lpstr>В чём наша уникальность?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Patapon300</dc:creator>
  <cp:lastModifiedBy>User</cp:lastModifiedBy>
  <cp:revision>160</cp:revision>
  <dcterms:modified xsi:type="dcterms:W3CDTF">2023-09-15T07:40:07Z</dcterms:modified>
</cp:coreProperties>
</file>